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3" r:id="rId4"/>
    <p:sldId id="324" r:id="rId5"/>
    <p:sldId id="270" r:id="rId6"/>
    <p:sldId id="323" r:id="rId7"/>
    <p:sldId id="258" r:id="rId8"/>
    <p:sldId id="325" r:id="rId9"/>
    <p:sldId id="326" r:id="rId10"/>
    <p:sldId id="327" r:id="rId11"/>
    <p:sldId id="328" r:id="rId12"/>
    <p:sldId id="329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0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651" autoAdjust="0"/>
  </p:normalViewPr>
  <p:slideViewPr>
    <p:cSldViewPr snapToGrid="0">
      <p:cViewPr varScale="1">
        <p:scale>
          <a:sx n="70" d="100"/>
          <a:sy n="70" d="100"/>
        </p:scale>
        <p:origin x="116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5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2A844-ABFE-4716-906F-885E90D0BA1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B8E3B-4FDD-4ADB-9BA5-71CB3B4155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9784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52905-7FAD-5D4F-8991-58E6DE7E2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9FC0D2C-22C9-3AE4-32EC-9E258C6E9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3F860F-49E1-1422-1C3C-4359C3F9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0C7497-00E0-273E-8026-8EF0C577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C6A28F-C95D-6E55-1FF1-D48F4C181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749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3A4357-213C-94B5-9A9F-BFDF3F914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4F52DBE-582F-8686-55AE-5C85B194C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A462A6-C45E-960E-6186-CF6C34D5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1DD041-B302-7161-E6E3-1719D0B2C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836C1A-EC57-A045-F4B4-85AAC15C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67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4519ACE-C594-BD20-9796-17685D3E1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A972453-46F1-F994-80BD-57FD5A26E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880848-870C-7A28-FCBD-9AA025F3B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F05353-5115-3BE4-7556-66CB239B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6F5E99-79C4-1E4D-42F8-8F26A085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04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C532FE-1F31-497F-2FD4-1C7440A09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2F1AD2-737F-BC9A-196D-825E21430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E9894A-EDC3-0534-2E48-6DD1597F1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5B58D8-33FE-9CFB-C151-2DE6C2A7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A5C5FB-6DEE-EC85-A141-4DDE5AD6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308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F11427-2EFB-8DC6-3B86-C80C42F51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F81199-1932-634A-E7A0-77AC82DC2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5C347B-E7AD-FA81-D3E1-03B3343E3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6DD193-EFD8-436C-D254-9E4F14470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B2262D-061D-5BF8-C28A-667D43E6D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83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3D491B-469E-20C8-424D-C4F6CB5C9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531B21-4FEF-24F1-6126-924A31C3A1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CDE5099-96BE-AE11-5584-958DDBA3F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45092F-A768-D522-B4CF-032269EC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3C40603-B70B-F22A-A27A-05815467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29FB536-B175-775B-08E9-D01831F3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2775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821396-1DFB-9B95-B45C-24384AE81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B9C90B-2280-B4B6-C958-A1BEECBE8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69389A-56BE-614F-AA3C-CD32B4F92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7C28A7-922A-91B2-2373-ABD805F9B8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079BD78-3125-38AD-5D8F-4F312CEDB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57F372F-A8DB-65FF-C926-EFE296D92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CC6FB1A-E257-71FB-C135-EBF2D859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F7BB920-359B-BA61-95D6-DD635197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956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9B52D8-A789-A61E-6A7E-4363B2129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7E87394-F589-4704-5393-51A5EAE4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4831F9C-0773-F89E-E394-1219E7F8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2C9DE94-70AD-58C9-A5EE-EDF4F5AD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471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2A66A0D-58D4-3A37-E8C0-3865C7A22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9E290D2-A837-6E0D-DE0B-DE7F843FB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AC8FA34-961F-DD24-085F-6909AC97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7F9555-9425-1770-F554-1992F840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88375CB-59E9-8158-4B83-77450D5EA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2AB9FE0-0AA5-F12B-4C1D-180CF3B28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84C430-EFFF-9062-1416-C87DF1D4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B1D10E-0A63-E15A-1CA6-3586770D1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7C63967-41D1-6CDA-0F2A-F9D6B4070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25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05AA8B-5E52-EB71-D269-460F3B762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B38E031-4B4D-C396-B1B4-77631C43E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B063D2-44E1-E997-2F5B-8BB700075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6211531-83C5-8D39-BBD1-984DCD5E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26966C2-A123-2849-D5A7-2E5503A3F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5309894-1E45-CE04-2334-0E888EA9E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084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B66C51B-4139-9DA9-C389-8633E685D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C07B1A-7836-FC39-B18A-B17FB97C2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44EDC2-E51B-0F0E-BD5E-07DF05267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E0A52A-87D0-4221-B909-11D42291ACCF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8AE1144-8E5A-6803-32B7-946B08AB5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4A12EB2-12D5-BC4F-403A-0E64219130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40F857-C066-4E9F-B0D3-C1E3D9FFE6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782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0E963F-E7B8-247B-A2D6-68A1029CD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97270"/>
            <a:ext cx="9144000" cy="18568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dirty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제주도 플라스틱 제로 </a:t>
            </a:r>
            <a:r>
              <a:rPr lang="en-US" altLang="ko-KR" sz="4000" dirty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2040 </a:t>
            </a:r>
            <a:r>
              <a:rPr lang="ko-KR" altLang="en-US" sz="4000" dirty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달성과</a:t>
            </a:r>
            <a:br>
              <a:rPr lang="en-US" altLang="ko-KR" sz="4000" dirty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</a:br>
            <a:r>
              <a:rPr lang="ko-KR" altLang="en-US" sz="4000" dirty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예치금회수제도 도입 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8F0DA62-17FF-BF8D-952E-D77398B34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5342" y="3429000"/>
            <a:ext cx="9144000" cy="2657168"/>
          </a:xfrm>
        </p:spPr>
        <p:txBody>
          <a:bodyPr>
            <a:normAutofit/>
          </a:bodyPr>
          <a:lstStyle/>
          <a:p>
            <a:r>
              <a:rPr lang="ko-KR" altLang="en-US" sz="3600" b="1" dirty="0">
                <a:solidFill>
                  <a:schemeClr val="accent2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제주플러스 국제환경 포럼</a:t>
            </a:r>
            <a:endParaRPr lang="en-US" altLang="ko-KR" sz="3600" b="1" dirty="0">
              <a:solidFill>
                <a:schemeClr val="accent2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  <a:cs typeface="Calibri" panose="020F0502020204030204" pitchFamily="34" charset="0"/>
            </a:endParaRPr>
          </a:p>
          <a:p>
            <a:endParaRPr lang="en-US" altLang="ko-KR" sz="3600" b="1" dirty="0">
              <a:solidFill>
                <a:schemeClr val="accent1"/>
              </a:solidFill>
              <a:latin typeface="돋움" panose="020B0600000101010101" pitchFamily="50" charset="-127"/>
              <a:ea typeface="돋움" panose="020B0600000101010101" pitchFamily="50" charset="-127"/>
              <a:cs typeface="Calibri" panose="020F0502020204030204" pitchFamily="34" charset="0"/>
            </a:endParaRPr>
          </a:p>
          <a:p>
            <a:r>
              <a:rPr lang="en-US" altLang="ko-KR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2024</a:t>
            </a:r>
            <a:r>
              <a:rPr lang="ko-KR" altLang="en-US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년 </a:t>
            </a:r>
            <a:r>
              <a:rPr lang="en-US" altLang="ko-KR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9</a:t>
            </a:r>
            <a:r>
              <a:rPr lang="ko-KR" altLang="en-US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월 </a:t>
            </a:r>
            <a:r>
              <a:rPr lang="en-US" altLang="ko-KR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27</a:t>
            </a:r>
            <a:r>
              <a:rPr lang="ko-KR" altLang="en-US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일</a:t>
            </a:r>
            <a:endParaRPr lang="en-US" altLang="ko-KR" sz="3600" b="1" dirty="0">
              <a:solidFill>
                <a:schemeClr val="accent1"/>
              </a:solidFill>
              <a:latin typeface="돋움" panose="020B0600000101010101" pitchFamily="50" charset="-127"/>
              <a:ea typeface="돋움" panose="020B0600000101010101" pitchFamily="50" charset="-127"/>
              <a:cs typeface="Calibri" panose="020F0502020204030204" pitchFamily="34" charset="0"/>
            </a:endParaRPr>
          </a:p>
          <a:p>
            <a:r>
              <a:rPr lang="ko-KR" altLang="en-US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김 주 태</a:t>
            </a:r>
            <a:r>
              <a:rPr lang="en-US" altLang="ko-KR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 (</a:t>
            </a:r>
            <a:r>
              <a:rPr lang="ko-KR" altLang="en-US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단국대학교</a:t>
            </a:r>
            <a:r>
              <a:rPr lang="en-US" altLang="ko-KR" sz="3600" b="1" dirty="0">
                <a:solidFill>
                  <a:schemeClr val="accent1"/>
                </a:solidFill>
                <a:latin typeface="돋움" panose="020B0600000101010101" pitchFamily="50" charset="-127"/>
                <a:ea typeface="돋움" panose="020B0600000101010101" pitchFamily="50" charset="-127"/>
                <a:cs typeface="Calibri" panose="020F0502020204030204" pitchFamily="34" charset="0"/>
              </a:rPr>
              <a:t>)</a:t>
            </a:r>
            <a:endParaRPr lang="ko-KR" altLang="en-US" sz="3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4072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2119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의 현황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0">
            <a:extLst>
              <a:ext uri="{FF2B5EF4-FFF2-40B4-BE49-F238E27FC236}">
                <a16:creationId xmlns:a16="http://schemas.microsoft.com/office/drawing/2014/main" id="{258A6BF8-48CF-D115-07A9-C1FA070FB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02235"/>
            <a:ext cx="10827773" cy="5007418"/>
          </a:xfrm>
          <a:prstGeom prst="rect">
            <a:avLst/>
          </a:prstGeom>
          <a:noFill/>
          <a:ln w="4318" cap="rnd">
            <a:solidFill>
              <a:srgbClr val="000000"/>
            </a:solidFill>
            <a:prstDash val="solid"/>
            <a:round/>
          </a:ln>
          <a:effectLst/>
        </p:spPr>
      </p:pic>
    </p:spTree>
    <p:extLst>
      <p:ext uri="{BB962C8B-B14F-4D97-AF65-F5344CB8AC3E}">
        <p14:creationId xmlns:p14="http://schemas.microsoft.com/office/powerpoint/2010/main" val="258721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2119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의 확산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>
            <a:extLst>
              <a:ext uri="{FF2B5EF4-FFF2-40B4-BE49-F238E27FC236}">
                <a16:creationId xmlns:a16="http://schemas.microsoft.com/office/drawing/2014/main" id="{AF2F9FDC-585C-05D0-975A-4AC69E6D8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971" y="1658175"/>
            <a:ext cx="6872515" cy="4601110"/>
          </a:xfrm>
          <a:prstGeom prst="rect">
            <a:avLst/>
          </a:prstGeom>
          <a:noFill/>
          <a:ln w="4318" cap="rnd">
            <a:solidFill>
              <a:srgbClr val="000000"/>
            </a:solidFill>
            <a:prstDash val="solid"/>
            <a:round/>
          </a:ln>
          <a:effectLst/>
        </p:spPr>
      </p:pic>
    </p:spTree>
    <p:extLst>
      <p:ext uri="{BB962C8B-B14F-4D97-AF65-F5344CB8AC3E}">
        <p14:creationId xmlns:p14="http://schemas.microsoft.com/office/powerpoint/2010/main" val="3267753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3296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제주도내 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 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시행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354741"/>
            <a:ext cx="10028903" cy="49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위탁 운영의 가능성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: DRS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는 용기의 회수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(collection),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보증금의 산정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/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입금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/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환불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분리 및 재활용 등의 여러 과정을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경험있는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위탁업자에게 운영을 맡기는 것이 합리적일 수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유럽을 비롯하여 미국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호주 등에서 이미 시행중인 제도이므로 이들 지역에 대하여 시행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노우하우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및 여러 가지 가능한 문제점 등에 관하여 사전 연구가 필요하며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경험이 많은 민간기업이나 지역정부와 제휴를 통하여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노우하우를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전수받을 수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2000" kern="0" dirty="0">
              <a:solidFill>
                <a:srgbClr val="0070C0"/>
              </a:solidFill>
              <a:latin typeface="Malgun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유럽을 중심으로 많은 나라에서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DRS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를 운영하여 플라스틱 수거 및 재활용 확대의 효과를 거두고 있으나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그 운영체계에서는 국가마다 차이가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제주도에서도 이 제도를 시행하는 경우 여러 나라의 운영 사례 중 가장 적합한 모델을 벤치마킹할 수 있는데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자체적인 연구를 수행할 수도 있으나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여러 나라에서 경험이 있는 사업자와 공동 연구내지는 위탁 연구 및 운영을 생각해 볼 수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342900" marR="0" indent="-3429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0264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3395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제주도내 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 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시행 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354741"/>
            <a:ext cx="10028903" cy="611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DRS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는 플라스틱을 줄이기 위한 실천적 방법으로 유용한 수단이 되는데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이 제도의 도입 및 운영을 통하여 제주도의 이미지를 친환경 관광지로 홍보 가능함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제주도는 관광객의 비중이 높으므로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이들에게 이 제도를 홍보하고 운영방법을 교육함으로써 플라스틱 제로 지역으로 선도적인 위치를 가질 수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실제 이 제도의 도입에 따른 경제적 비용과 효익에 대하여는 자세히 따져 볼 필요가 있으나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현재 매립되고 있는 플라스틱에 관련된 비용이 줄어들며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DRS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의 도입은 새로운 녹색산업의 조성이 가능하고 이에 따라 소득 증가와 일자리 창출이 기대될 수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n-US" altLang="ko-KR" sz="2000" kern="0" dirty="0">
              <a:solidFill>
                <a:srgbClr val="0070C0"/>
              </a:solidFill>
              <a:latin typeface="Malgun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INC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협약은 플라스틱 오염 종식을 목표로 법적 구속력을 갖춘 국제협약을 만드는 것을 목표로 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유엔환경계획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(UNEP)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과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175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개국이 회의에 참여 중인데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이 때문에 파리협정 이후 최대 규모의 다자간 환경협약이자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가장 중요한 협약으로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여겨짐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한국은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INC 5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차회의를 부산에서 개최하는 것을 계기로 제주도를 중심으로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DRS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도입계획을 발표하는 것도 의미가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 </a:t>
            </a: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342900" marR="0" indent="-3429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6458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2896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법적인 해결사안 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354741"/>
            <a:ext cx="10028903" cy="5306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보증금 제도를 시행할 수 있는 법률상 근거가 존재하지 않기 때문에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이 사건 보증금 제도를 시행하기 위한 법률상 근거를 마련할 필요가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현재 보증금 제도에 대한 근거법률은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자원재활용법인바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en-US" altLang="ko-KR" sz="2000" kern="0" spc="0" dirty="0" err="1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i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)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자원재활용법에 이 사건 보증금 제도를 시행하기 위한 근거조항을 추가하거나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, ii)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제주특별법에 이 사건 보증금 제도를 시행하기 위한 근거조항을 추가하여야 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</a:t>
            </a: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n-US" altLang="ko-KR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현재 보증금 제도는 자원재활용법에 근거하여 시행됨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구체적으로 자원재활용법은 대통령령으로 정하는 반복 사용이 가능한 용기를 사용하여 제품을 제조 또는 수입하는 사업자에게 환경보증금을 부과하도록 정하고 있으며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(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자원재활용법 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15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조의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2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항 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호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),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자원재활용법 시행령에서는 자원순환보증금 부과대상 용기를 유리용기로 한정하고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(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동법 시행령 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17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조 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항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).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따라서 자원재활용법 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15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조의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2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항 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1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호에 따라 보증금 제도를 시행할 수는 없음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한컴바탕"/>
                <a:ea typeface="한컴바탕"/>
              </a:rPr>
              <a:t>.</a:t>
            </a: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285750" indent="-285750" algn="just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342900" marR="0" indent="-3429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9386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ACC6996-C2DA-A2CE-F41A-A9EE113E8A5E}"/>
              </a:ext>
            </a:extLst>
          </p:cNvPr>
          <p:cNvSpPr/>
          <p:nvPr/>
        </p:nvSpPr>
        <p:spPr>
          <a:xfrm>
            <a:off x="794657" y="1872343"/>
            <a:ext cx="2296886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소비자</a:t>
            </a:r>
            <a:r>
              <a:rPr lang="en-US" altLang="ko-KR" sz="2000" dirty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쓰레기 분리수거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2BCB9B1-B9B5-7CE5-D39B-6BCE5638F42C}"/>
              </a:ext>
            </a:extLst>
          </p:cNvPr>
          <p:cNvSpPr/>
          <p:nvPr/>
        </p:nvSpPr>
        <p:spPr>
          <a:xfrm>
            <a:off x="4234543" y="653143"/>
            <a:ext cx="2296886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>
                <a:solidFill>
                  <a:srgbClr val="0070C0"/>
                </a:solidFill>
              </a:rPr>
              <a:t>클린</a:t>
            </a:r>
            <a:r>
              <a:rPr lang="ko-KR" altLang="en-US" sz="2000" dirty="0">
                <a:solidFill>
                  <a:srgbClr val="0070C0"/>
                </a:solidFill>
              </a:rPr>
              <a:t> 하우스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B6C4F6F-8942-BA61-390B-2A3CB8525092}"/>
              </a:ext>
            </a:extLst>
          </p:cNvPr>
          <p:cNvSpPr/>
          <p:nvPr/>
        </p:nvSpPr>
        <p:spPr>
          <a:xfrm>
            <a:off x="4234543" y="2906487"/>
            <a:ext cx="2296886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재활용 도움센터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6E606BF-967C-AE55-BA27-80E6AF613EB9}"/>
              </a:ext>
            </a:extLst>
          </p:cNvPr>
          <p:cNvSpPr/>
          <p:nvPr/>
        </p:nvSpPr>
        <p:spPr>
          <a:xfrm>
            <a:off x="7826828" y="1850573"/>
            <a:ext cx="2296886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재활용업자</a:t>
            </a:r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E1080603-3122-A0F0-E1C8-C870D564DE6B}"/>
              </a:ext>
            </a:extLst>
          </p:cNvPr>
          <p:cNvCxnSpPr/>
          <p:nvPr/>
        </p:nvCxnSpPr>
        <p:spPr>
          <a:xfrm flipV="1">
            <a:off x="3178629" y="1262743"/>
            <a:ext cx="968828" cy="10994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1119CD40-AF77-D4B4-1BB6-6D7BFEDE274C}"/>
              </a:ext>
            </a:extLst>
          </p:cNvPr>
          <p:cNvCxnSpPr/>
          <p:nvPr/>
        </p:nvCxnSpPr>
        <p:spPr>
          <a:xfrm>
            <a:off x="3178629" y="2569029"/>
            <a:ext cx="968828" cy="9470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93075AC4-1AC8-3547-02AD-C61C2F198A2B}"/>
              </a:ext>
            </a:extLst>
          </p:cNvPr>
          <p:cNvCxnSpPr>
            <a:cxnSpLocks/>
          </p:cNvCxnSpPr>
          <p:nvPr/>
        </p:nvCxnSpPr>
        <p:spPr>
          <a:xfrm>
            <a:off x="6618514" y="1262743"/>
            <a:ext cx="1110343" cy="10994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C4FBA1EE-DE25-CC89-2D8B-EAD654FEC236}"/>
              </a:ext>
            </a:extLst>
          </p:cNvPr>
          <p:cNvCxnSpPr/>
          <p:nvPr/>
        </p:nvCxnSpPr>
        <p:spPr>
          <a:xfrm flipV="1">
            <a:off x="6618515" y="2569029"/>
            <a:ext cx="1110342" cy="9470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903E9AB-630C-7722-78E2-026A153BA598}"/>
              </a:ext>
            </a:extLst>
          </p:cNvPr>
          <p:cNvSpPr txBox="1"/>
          <p:nvPr/>
        </p:nvSpPr>
        <p:spPr>
          <a:xfrm>
            <a:off x="1828799" y="5138057"/>
            <a:ext cx="87194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>
                <a:solidFill>
                  <a:srgbClr val="7030A0"/>
                </a:solidFill>
              </a:rPr>
              <a:t>수거율</a:t>
            </a:r>
            <a:r>
              <a:rPr lang="en-US" altLang="ko-KR" sz="2000" dirty="0">
                <a:solidFill>
                  <a:srgbClr val="7030A0"/>
                </a:solidFill>
              </a:rPr>
              <a:t>/</a:t>
            </a:r>
            <a:r>
              <a:rPr lang="ko-KR" altLang="en-US" sz="2000" dirty="0">
                <a:solidFill>
                  <a:srgbClr val="7030A0"/>
                </a:solidFill>
              </a:rPr>
              <a:t>재활용률 </a:t>
            </a:r>
            <a:r>
              <a:rPr lang="en-US" altLang="ko-KR" sz="2000" dirty="0">
                <a:solidFill>
                  <a:srgbClr val="7030A0"/>
                </a:solidFill>
              </a:rPr>
              <a:t>= </a:t>
            </a:r>
            <a:r>
              <a:rPr lang="ko-KR" altLang="en-US" sz="2000" dirty="0">
                <a:solidFill>
                  <a:srgbClr val="7030A0"/>
                </a:solidFill>
              </a:rPr>
              <a:t>약 </a:t>
            </a:r>
            <a:r>
              <a:rPr lang="en-US" altLang="ko-KR" sz="2000" dirty="0">
                <a:solidFill>
                  <a:srgbClr val="7030A0"/>
                </a:solidFill>
              </a:rPr>
              <a:t>35% (</a:t>
            </a:r>
            <a:r>
              <a:rPr lang="ko-KR" altLang="en-US" sz="2000" dirty="0">
                <a:solidFill>
                  <a:srgbClr val="7030A0"/>
                </a:solidFill>
              </a:rPr>
              <a:t>삼다수의 추정치</a:t>
            </a:r>
            <a:r>
              <a:rPr lang="en-US" altLang="ko-KR" sz="2000" dirty="0">
                <a:solidFill>
                  <a:srgbClr val="7030A0"/>
                </a:solidFill>
              </a:rPr>
              <a:t>), </a:t>
            </a:r>
            <a:r>
              <a:rPr lang="ko-KR" altLang="en-US" sz="2000" dirty="0" err="1">
                <a:solidFill>
                  <a:srgbClr val="7030A0"/>
                </a:solidFill>
              </a:rPr>
              <a:t>매립율</a:t>
            </a:r>
            <a:r>
              <a:rPr lang="en-US" altLang="ko-KR" sz="2000" dirty="0">
                <a:solidFill>
                  <a:srgbClr val="7030A0"/>
                </a:solidFill>
              </a:rPr>
              <a:t>:50%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>
                <a:solidFill>
                  <a:srgbClr val="7030A0"/>
                </a:solidFill>
              </a:rPr>
              <a:t>비용 </a:t>
            </a:r>
            <a:r>
              <a:rPr lang="en-US" altLang="ko-KR" sz="2000" dirty="0">
                <a:solidFill>
                  <a:srgbClr val="7030A0"/>
                </a:solidFill>
              </a:rPr>
              <a:t>: </a:t>
            </a:r>
            <a:r>
              <a:rPr lang="ko-KR" altLang="en-US" sz="2000" dirty="0">
                <a:solidFill>
                  <a:srgbClr val="7030A0"/>
                </a:solidFill>
              </a:rPr>
              <a:t>인건비</a:t>
            </a:r>
            <a:r>
              <a:rPr lang="en-US" altLang="ko-KR" sz="2000" dirty="0">
                <a:solidFill>
                  <a:srgbClr val="7030A0"/>
                </a:solidFill>
              </a:rPr>
              <a:t>, </a:t>
            </a:r>
            <a:r>
              <a:rPr lang="ko-KR" altLang="en-US" sz="2000" dirty="0">
                <a:solidFill>
                  <a:srgbClr val="7030A0"/>
                </a:solidFill>
              </a:rPr>
              <a:t>운반비</a:t>
            </a:r>
            <a:r>
              <a:rPr lang="en-US" altLang="ko-KR" sz="2000" dirty="0">
                <a:solidFill>
                  <a:srgbClr val="7030A0"/>
                </a:solidFill>
              </a:rPr>
              <a:t>, </a:t>
            </a:r>
            <a:r>
              <a:rPr lang="ko-KR" altLang="en-US" sz="2000" dirty="0">
                <a:solidFill>
                  <a:srgbClr val="7030A0"/>
                </a:solidFill>
              </a:rPr>
              <a:t>운영비 </a:t>
            </a:r>
            <a:r>
              <a:rPr lang="en-US" altLang="ko-KR" sz="2000" dirty="0">
                <a:solidFill>
                  <a:srgbClr val="7030A0"/>
                </a:solidFill>
              </a:rPr>
              <a:t>(</a:t>
            </a:r>
            <a:r>
              <a:rPr lang="ko-KR" altLang="en-US" sz="2000" dirty="0">
                <a:solidFill>
                  <a:srgbClr val="7030A0"/>
                </a:solidFill>
              </a:rPr>
              <a:t>모든 쓰레기 처리비용</a:t>
            </a:r>
            <a:r>
              <a:rPr lang="en-US" altLang="ko-KR" sz="2000" dirty="0">
                <a:solidFill>
                  <a:srgbClr val="7030A0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srgbClr val="7030A0"/>
                </a:solidFill>
              </a:rPr>
              <a:t>PET</a:t>
            </a:r>
            <a:r>
              <a:rPr lang="ko-KR" altLang="en-US" sz="2000" dirty="0">
                <a:solidFill>
                  <a:srgbClr val="7030A0"/>
                </a:solidFill>
              </a:rPr>
              <a:t>병 수거 </a:t>
            </a:r>
            <a:r>
              <a:rPr lang="en-US" altLang="ko-KR" sz="2000" dirty="0">
                <a:solidFill>
                  <a:srgbClr val="7030A0"/>
                </a:solidFill>
              </a:rPr>
              <a:t>: </a:t>
            </a:r>
            <a:r>
              <a:rPr lang="ko-KR" altLang="en-US" sz="2000" dirty="0">
                <a:solidFill>
                  <a:srgbClr val="7030A0"/>
                </a:solidFill>
              </a:rPr>
              <a:t>약 </a:t>
            </a:r>
            <a:r>
              <a:rPr lang="en-US" altLang="ko-KR" sz="2000" dirty="0">
                <a:solidFill>
                  <a:srgbClr val="7030A0"/>
                </a:solidFill>
              </a:rPr>
              <a:t>1,000 </a:t>
            </a:r>
            <a:r>
              <a:rPr lang="ko-KR" altLang="en-US" sz="2000" dirty="0">
                <a:solidFill>
                  <a:srgbClr val="7030A0"/>
                </a:solidFill>
              </a:rPr>
              <a:t>톤</a:t>
            </a:r>
            <a:r>
              <a:rPr lang="en-US" altLang="ko-KR" sz="2000" dirty="0">
                <a:solidFill>
                  <a:srgbClr val="7030A0"/>
                </a:solidFill>
              </a:rPr>
              <a:t>/</a:t>
            </a:r>
            <a:r>
              <a:rPr lang="ko-KR" altLang="en-US" sz="2000" dirty="0">
                <a:solidFill>
                  <a:srgbClr val="7030A0"/>
                </a:solidFill>
              </a:rPr>
              <a:t>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D58C65-C3EE-3428-E6EC-A856C96A714E}"/>
              </a:ext>
            </a:extLst>
          </p:cNvPr>
          <p:cNvSpPr txBox="1"/>
          <p:nvPr/>
        </p:nvSpPr>
        <p:spPr>
          <a:xfrm>
            <a:off x="8371114" y="422310"/>
            <a:ext cx="3172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solidFill>
                  <a:srgbClr val="FF0000"/>
                </a:solidFill>
              </a:rPr>
              <a:t>현재 자원순환 시스템</a:t>
            </a:r>
          </a:p>
        </p:txBody>
      </p:sp>
    </p:spTree>
    <p:extLst>
      <p:ext uri="{BB962C8B-B14F-4D97-AF65-F5344CB8AC3E}">
        <p14:creationId xmlns:p14="http://schemas.microsoft.com/office/powerpoint/2010/main" val="3426368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사각형: 둥근 모서리 47">
            <a:extLst>
              <a:ext uri="{FF2B5EF4-FFF2-40B4-BE49-F238E27FC236}">
                <a16:creationId xmlns:a16="http://schemas.microsoft.com/office/drawing/2014/main" id="{3A899420-901F-F7E2-20E4-CDA5E3DADB7E}"/>
              </a:ext>
            </a:extLst>
          </p:cNvPr>
          <p:cNvSpPr/>
          <p:nvPr/>
        </p:nvSpPr>
        <p:spPr>
          <a:xfrm>
            <a:off x="6477000" y="457200"/>
            <a:ext cx="2794157" cy="4299853"/>
          </a:xfrm>
          <a:prstGeom prst="round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8ACC6996-C2DA-A2CE-F41A-A9EE113E8A5E}"/>
              </a:ext>
            </a:extLst>
          </p:cNvPr>
          <p:cNvSpPr/>
          <p:nvPr/>
        </p:nvSpPr>
        <p:spPr>
          <a:xfrm>
            <a:off x="359228" y="3261917"/>
            <a:ext cx="1959429" cy="101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음료수 소매점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3E9AB-630C-7722-78E2-026A153BA598}"/>
              </a:ext>
            </a:extLst>
          </p:cNvPr>
          <p:cNvSpPr txBox="1"/>
          <p:nvPr/>
        </p:nvSpPr>
        <p:spPr>
          <a:xfrm>
            <a:off x="1828799" y="5138057"/>
            <a:ext cx="87194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ko-KR" altLang="en-US" sz="2000" dirty="0">
                <a:solidFill>
                  <a:srgbClr val="7030A0"/>
                </a:solidFill>
              </a:rPr>
              <a:t>수거율</a:t>
            </a:r>
            <a:r>
              <a:rPr lang="en-US" altLang="ko-KR" sz="2000" dirty="0">
                <a:solidFill>
                  <a:srgbClr val="7030A0"/>
                </a:solidFill>
              </a:rPr>
              <a:t>/</a:t>
            </a:r>
            <a:r>
              <a:rPr lang="ko-KR" altLang="en-US" sz="2000" dirty="0">
                <a:solidFill>
                  <a:srgbClr val="7030A0"/>
                </a:solidFill>
              </a:rPr>
              <a:t>재활용률 </a:t>
            </a:r>
            <a:r>
              <a:rPr lang="en-US" altLang="ko-KR" sz="2000" dirty="0">
                <a:solidFill>
                  <a:srgbClr val="7030A0"/>
                </a:solidFill>
              </a:rPr>
              <a:t>= 90% </a:t>
            </a:r>
            <a:r>
              <a:rPr lang="ko-KR" altLang="en-US" sz="2000" dirty="0">
                <a:solidFill>
                  <a:srgbClr val="7030A0"/>
                </a:solidFill>
              </a:rPr>
              <a:t>보장 </a:t>
            </a:r>
            <a:r>
              <a:rPr lang="en-US" altLang="ko-KR" sz="2000" dirty="0">
                <a:solidFill>
                  <a:srgbClr val="7030A0"/>
                </a:solidFill>
              </a:rPr>
              <a:t>(</a:t>
            </a:r>
            <a:r>
              <a:rPr lang="ko-KR" altLang="en-US" sz="2000" dirty="0">
                <a:solidFill>
                  <a:srgbClr val="7030A0"/>
                </a:solidFill>
              </a:rPr>
              <a:t>미달성시 보상</a:t>
            </a:r>
            <a:r>
              <a:rPr lang="en-US" altLang="ko-KR" sz="2000" dirty="0">
                <a:solidFill>
                  <a:srgbClr val="7030A0"/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ko-KR" altLang="en-US" sz="2000" dirty="0">
                <a:solidFill>
                  <a:srgbClr val="7030A0"/>
                </a:solidFill>
              </a:rPr>
              <a:t> 비용 </a:t>
            </a:r>
            <a:r>
              <a:rPr lang="en-US" altLang="ko-KR" sz="2000" dirty="0">
                <a:solidFill>
                  <a:srgbClr val="7030A0"/>
                </a:solidFill>
              </a:rPr>
              <a:t>: </a:t>
            </a:r>
            <a:r>
              <a:rPr lang="ko-KR" altLang="en-US" sz="2000" dirty="0">
                <a:solidFill>
                  <a:srgbClr val="7030A0"/>
                </a:solidFill>
              </a:rPr>
              <a:t>운영수수료</a:t>
            </a:r>
            <a:endParaRPr lang="en-US" altLang="ko-KR" sz="2000" dirty="0">
              <a:solidFill>
                <a:srgbClr val="7030A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ko-KR" sz="2000" dirty="0">
                <a:solidFill>
                  <a:srgbClr val="7030A0"/>
                </a:solidFill>
              </a:rPr>
              <a:t>PET</a:t>
            </a:r>
            <a:r>
              <a:rPr lang="ko-KR" altLang="en-US" sz="2000" dirty="0">
                <a:solidFill>
                  <a:srgbClr val="7030A0"/>
                </a:solidFill>
              </a:rPr>
              <a:t>병 수거 </a:t>
            </a:r>
            <a:r>
              <a:rPr lang="en-US" altLang="ko-KR" sz="2000" dirty="0">
                <a:solidFill>
                  <a:srgbClr val="7030A0"/>
                </a:solidFill>
              </a:rPr>
              <a:t>: </a:t>
            </a:r>
            <a:r>
              <a:rPr lang="ko-KR" altLang="en-US" sz="2000" dirty="0">
                <a:solidFill>
                  <a:srgbClr val="7030A0"/>
                </a:solidFill>
              </a:rPr>
              <a:t>약 </a:t>
            </a:r>
            <a:r>
              <a:rPr lang="en-US" altLang="ko-KR" sz="2000" dirty="0">
                <a:solidFill>
                  <a:srgbClr val="7030A0"/>
                </a:solidFill>
              </a:rPr>
              <a:t>3,000 </a:t>
            </a:r>
            <a:r>
              <a:rPr lang="ko-KR" altLang="en-US" sz="2000" dirty="0">
                <a:solidFill>
                  <a:srgbClr val="7030A0"/>
                </a:solidFill>
              </a:rPr>
              <a:t>톤</a:t>
            </a:r>
            <a:r>
              <a:rPr lang="en-US" altLang="ko-KR" sz="2000" dirty="0">
                <a:solidFill>
                  <a:srgbClr val="7030A0"/>
                </a:solidFill>
              </a:rPr>
              <a:t>/</a:t>
            </a:r>
            <a:r>
              <a:rPr lang="ko-KR" altLang="en-US" sz="2000" dirty="0">
                <a:solidFill>
                  <a:srgbClr val="7030A0"/>
                </a:solidFill>
              </a:rPr>
              <a:t>년</a:t>
            </a:r>
            <a:endParaRPr lang="en-US" altLang="ko-KR" sz="2000" dirty="0">
              <a:solidFill>
                <a:srgbClr val="7030A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ko-KR" altLang="en-US" sz="2000" dirty="0">
                <a:solidFill>
                  <a:srgbClr val="7030A0"/>
                </a:solidFill>
              </a:rPr>
              <a:t>기존의 수거</a:t>
            </a:r>
            <a:r>
              <a:rPr lang="en-US" altLang="ko-KR" sz="2000" dirty="0">
                <a:solidFill>
                  <a:srgbClr val="7030A0"/>
                </a:solidFill>
              </a:rPr>
              <a:t>/</a:t>
            </a:r>
            <a:r>
              <a:rPr lang="ko-KR" altLang="en-US" sz="2000" dirty="0">
                <a:solidFill>
                  <a:srgbClr val="7030A0"/>
                </a:solidFill>
              </a:rPr>
              <a:t>분리</a:t>
            </a:r>
            <a:r>
              <a:rPr lang="en-US" altLang="ko-KR" sz="2000" dirty="0">
                <a:solidFill>
                  <a:srgbClr val="7030A0"/>
                </a:solidFill>
              </a:rPr>
              <a:t>/</a:t>
            </a:r>
            <a:r>
              <a:rPr lang="ko-KR" altLang="en-US" sz="2000" dirty="0">
                <a:solidFill>
                  <a:srgbClr val="7030A0"/>
                </a:solidFill>
              </a:rPr>
              <a:t>재활용비용 절감 미비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63F457D-4F5C-55C1-4B15-C04CF323FEF6}"/>
              </a:ext>
            </a:extLst>
          </p:cNvPr>
          <p:cNvSpPr/>
          <p:nvPr/>
        </p:nvSpPr>
        <p:spPr>
          <a:xfrm>
            <a:off x="3646715" y="3207992"/>
            <a:ext cx="1959429" cy="101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소비자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AAEE2D23-E267-6BBA-B316-9FF309141B4D}"/>
              </a:ext>
            </a:extLst>
          </p:cNvPr>
          <p:cNvCxnSpPr/>
          <p:nvPr/>
        </p:nvCxnSpPr>
        <p:spPr>
          <a:xfrm>
            <a:off x="2427515" y="3635829"/>
            <a:ext cx="10341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96CB9B07-CDF1-6A24-5A9A-CB67730AACD4}"/>
              </a:ext>
            </a:extLst>
          </p:cNvPr>
          <p:cNvCxnSpPr/>
          <p:nvPr/>
        </p:nvCxnSpPr>
        <p:spPr>
          <a:xfrm flipH="1">
            <a:off x="2405744" y="3951514"/>
            <a:ext cx="10232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80DE6F5-D697-D5F2-0CD4-44BD815A9CBB}"/>
              </a:ext>
            </a:extLst>
          </p:cNvPr>
          <p:cNvSpPr txBox="1"/>
          <p:nvPr/>
        </p:nvSpPr>
        <p:spPr>
          <a:xfrm>
            <a:off x="2587962" y="3261917"/>
            <a:ext cx="789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PET</a:t>
            </a:r>
            <a:r>
              <a:rPr lang="ko-KR" altLang="en-US" dirty="0"/>
              <a:t>병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4A434E-016D-479F-E82C-4A8F3B2013D5}"/>
              </a:ext>
            </a:extLst>
          </p:cNvPr>
          <p:cNvSpPr txBox="1"/>
          <p:nvPr/>
        </p:nvSpPr>
        <p:spPr>
          <a:xfrm>
            <a:off x="2544104" y="403898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보증금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DDCEACA-40F2-D766-EF81-5F87D3C41912}"/>
              </a:ext>
            </a:extLst>
          </p:cNvPr>
          <p:cNvSpPr/>
          <p:nvPr/>
        </p:nvSpPr>
        <p:spPr>
          <a:xfrm>
            <a:off x="446315" y="819124"/>
            <a:ext cx="1959429" cy="101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음료수 생산자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30B6050-B215-9159-E065-42B11383DDFB}"/>
              </a:ext>
            </a:extLst>
          </p:cNvPr>
          <p:cNvCxnSpPr>
            <a:cxnSpLocks/>
          </p:cNvCxnSpPr>
          <p:nvPr/>
        </p:nvCxnSpPr>
        <p:spPr>
          <a:xfrm>
            <a:off x="1349832" y="1996084"/>
            <a:ext cx="0" cy="11045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6E6BB4E-BEF9-19DE-ACB6-04D737BEEC11}"/>
              </a:ext>
            </a:extLst>
          </p:cNvPr>
          <p:cNvSpPr txBox="1"/>
          <p:nvPr/>
        </p:nvSpPr>
        <p:spPr>
          <a:xfrm>
            <a:off x="1416325" y="2221469"/>
            <a:ext cx="2016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PET</a:t>
            </a:r>
            <a:r>
              <a:rPr lang="ko-KR" altLang="en-US" dirty="0"/>
              <a:t>병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F02F265-9E65-062E-EFE8-89F57311F867}"/>
              </a:ext>
            </a:extLst>
          </p:cNvPr>
          <p:cNvSpPr/>
          <p:nvPr/>
        </p:nvSpPr>
        <p:spPr>
          <a:xfrm>
            <a:off x="6858004" y="3215584"/>
            <a:ext cx="1959429" cy="101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수거 기계 </a:t>
            </a:r>
            <a:r>
              <a:rPr lang="en-US" altLang="ko-KR" sz="2000" dirty="0">
                <a:solidFill>
                  <a:srgbClr val="0070C0"/>
                </a:solidFill>
              </a:rPr>
              <a:t>/</a:t>
            </a:r>
          </a:p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분리 시설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700FAC88-3852-D756-5D8A-EF2C75630379}"/>
              </a:ext>
            </a:extLst>
          </p:cNvPr>
          <p:cNvCxnSpPr/>
          <p:nvPr/>
        </p:nvCxnSpPr>
        <p:spPr>
          <a:xfrm>
            <a:off x="5707269" y="3616045"/>
            <a:ext cx="10341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8A79B19B-C26C-E62C-ABEB-94036F058265}"/>
              </a:ext>
            </a:extLst>
          </p:cNvPr>
          <p:cNvCxnSpPr/>
          <p:nvPr/>
        </p:nvCxnSpPr>
        <p:spPr>
          <a:xfrm flipH="1">
            <a:off x="5685498" y="3931730"/>
            <a:ext cx="10232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AA21261-876A-07A1-30E0-52828B235E5B}"/>
              </a:ext>
            </a:extLst>
          </p:cNvPr>
          <p:cNvSpPr txBox="1"/>
          <p:nvPr/>
        </p:nvSpPr>
        <p:spPr>
          <a:xfrm>
            <a:off x="5867716" y="3242133"/>
            <a:ext cx="789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PET</a:t>
            </a:r>
            <a:r>
              <a:rPr lang="ko-KR" altLang="en-US" dirty="0"/>
              <a:t>병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F86B52-5FC3-699F-7E21-70FF1251DFD6}"/>
              </a:ext>
            </a:extLst>
          </p:cNvPr>
          <p:cNvSpPr txBox="1"/>
          <p:nvPr/>
        </p:nvSpPr>
        <p:spPr>
          <a:xfrm>
            <a:off x="5823858" y="401920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보증금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DB91A58B-4773-99FA-B6F8-19E3A79A5950}"/>
              </a:ext>
            </a:extLst>
          </p:cNvPr>
          <p:cNvSpPr/>
          <p:nvPr/>
        </p:nvSpPr>
        <p:spPr>
          <a:xfrm>
            <a:off x="9982203" y="3218717"/>
            <a:ext cx="1959429" cy="101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재활용업체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2AD1929-FD90-C93F-E392-AC5CBE69DC85}"/>
              </a:ext>
            </a:extLst>
          </p:cNvPr>
          <p:cNvCxnSpPr/>
          <p:nvPr/>
        </p:nvCxnSpPr>
        <p:spPr>
          <a:xfrm>
            <a:off x="8857827" y="3639120"/>
            <a:ext cx="10341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68C3777-0FFD-C986-2B3F-F66B26548A1F}"/>
              </a:ext>
            </a:extLst>
          </p:cNvPr>
          <p:cNvSpPr txBox="1"/>
          <p:nvPr/>
        </p:nvSpPr>
        <p:spPr>
          <a:xfrm>
            <a:off x="9018274" y="3265208"/>
            <a:ext cx="789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PET</a:t>
            </a:r>
            <a:r>
              <a:rPr lang="ko-KR" altLang="en-US" dirty="0"/>
              <a:t>병</a:t>
            </a: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EA0CD7D6-8FC4-5075-336B-7EAB28AD4BBA}"/>
              </a:ext>
            </a:extLst>
          </p:cNvPr>
          <p:cNvSpPr/>
          <p:nvPr/>
        </p:nvSpPr>
        <p:spPr>
          <a:xfrm>
            <a:off x="6781801" y="819124"/>
            <a:ext cx="1959429" cy="1015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70C0"/>
                </a:solidFill>
              </a:rPr>
              <a:t>운영업자</a:t>
            </a:r>
            <a:endParaRPr lang="en-US" altLang="ko-KR" sz="2000" dirty="0">
              <a:solidFill>
                <a:srgbClr val="0070C0"/>
              </a:solidFill>
            </a:endParaRPr>
          </a:p>
        </p:txBody>
      </p: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2BE7F3C6-B3C0-6EE0-B6CA-C646DCB04442}"/>
              </a:ext>
            </a:extLst>
          </p:cNvPr>
          <p:cNvCxnSpPr>
            <a:cxnSpLocks/>
          </p:cNvCxnSpPr>
          <p:nvPr/>
        </p:nvCxnSpPr>
        <p:spPr>
          <a:xfrm flipV="1">
            <a:off x="1778389" y="1357921"/>
            <a:ext cx="4842964" cy="17426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D4D51061-05A9-254C-E06C-2283607C1A9F}"/>
              </a:ext>
            </a:extLst>
          </p:cNvPr>
          <p:cNvSpPr txBox="1"/>
          <p:nvPr/>
        </p:nvSpPr>
        <p:spPr>
          <a:xfrm>
            <a:off x="4428195" y="21412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보증금</a:t>
            </a:r>
          </a:p>
        </p:txBody>
      </p:sp>
      <p:cxnSp>
        <p:nvCxnSpPr>
          <p:cNvPr id="35" name="직선 화살표 연결선 34">
            <a:extLst>
              <a:ext uri="{FF2B5EF4-FFF2-40B4-BE49-F238E27FC236}">
                <a16:creationId xmlns:a16="http://schemas.microsoft.com/office/drawing/2014/main" id="{1C4C0322-DB3C-1F68-E569-03A40F2862AC}"/>
              </a:ext>
            </a:extLst>
          </p:cNvPr>
          <p:cNvCxnSpPr>
            <a:cxnSpLocks/>
          </p:cNvCxnSpPr>
          <p:nvPr/>
        </p:nvCxnSpPr>
        <p:spPr>
          <a:xfrm>
            <a:off x="7761515" y="2089275"/>
            <a:ext cx="0" cy="10373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5FAED08D-402A-0CA0-DB6E-7CC3EFFC3E64}"/>
              </a:ext>
            </a:extLst>
          </p:cNvPr>
          <p:cNvSpPr txBox="1"/>
          <p:nvPr/>
        </p:nvSpPr>
        <p:spPr>
          <a:xfrm>
            <a:off x="6977987" y="232593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보증금</a:t>
            </a:r>
          </a:p>
        </p:txBody>
      </p: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AF659617-B361-746C-8F19-8587E7687630}"/>
              </a:ext>
            </a:extLst>
          </p:cNvPr>
          <p:cNvCxnSpPr>
            <a:cxnSpLocks/>
          </p:cNvCxnSpPr>
          <p:nvPr/>
        </p:nvCxnSpPr>
        <p:spPr>
          <a:xfrm flipV="1">
            <a:off x="2627473" y="1250549"/>
            <a:ext cx="4073548" cy="573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0B26E35-E2A7-0814-CA5A-7A8C2337A597}"/>
              </a:ext>
            </a:extLst>
          </p:cNvPr>
          <p:cNvSpPr txBox="1"/>
          <p:nvPr/>
        </p:nvSpPr>
        <p:spPr>
          <a:xfrm>
            <a:off x="4071372" y="85474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운영수수료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FB4AC-3897-7251-8A57-0807790E4925}"/>
              </a:ext>
            </a:extLst>
          </p:cNvPr>
          <p:cNvSpPr txBox="1"/>
          <p:nvPr/>
        </p:nvSpPr>
        <p:spPr>
          <a:xfrm>
            <a:off x="9761620" y="623907"/>
            <a:ext cx="2400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rgbClr val="FF0000"/>
                </a:solidFill>
              </a:rPr>
              <a:t>PET</a:t>
            </a:r>
            <a:r>
              <a:rPr lang="ko-KR" altLang="en-US" sz="2400" dirty="0">
                <a:solidFill>
                  <a:srgbClr val="FF0000"/>
                </a:solidFill>
              </a:rPr>
              <a:t>병 </a:t>
            </a:r>
            <a:r>
              <a:rPr lang="en-US" altLang="ko-KR" sz="2400" dirty="0">
                <a:solidFill>
                  <a:srgbClr val="FF0000"/>
                </a:solidFill>
              </a:rPr>
              <a:t>DRS </a:t>
            </a:r>
            <a:r>
              <a:rPr lang="ko-KR" altLang="en-US" sz="2400" dirty="0">
                <a:solidFill>
                  <a:srgbClr val="FF0000"/>
                </a:solidFill>
              </a:rPr>
              <a:t>운영</a:t>
            </a:r>
          </a:p>
        </p:txBody>
      </p:sp>
    </p:spTree>
    <p:extLst>
      <p:ext uri="{BB962C8B-B14F-4D97-AF65-F5344CB8AC3E}">
        <p14:creationId xmlns:p14="http://schemas.microsoft.com/office/powerpoint/2010/main" val="1165778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06D54841-7413-BACA-26E6-3A99C7E55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27451"/>
              </p:ext>
            </p:extLst>
          </p:nvPr>
        </p:nvGraphicFramePr>
        <p:xfrm>
          <a:off x="816428" y="768530"/>
          <a:ext cx="10733313" cy="5607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7771">
                  <a:extLst>
                    <a:ext uri="{9D8B030D-6E8A-4147-A177-3AD203B41FA5}">
                      <a16:colId xmlns:a16="http://schemas.microsoft.com/office/drawing/2014/main" val="979117073"/>
                    </a:ext>
                  </a:extLst>
                </a:gridCol>
                <a:gridCol w="3577771">
                  <a:extLst>
                    <a:ext uri="{9D8B030D-6E8A-4147-A177-3AD203B41FA5}">
                      <a16:colId xmlns:a16="http://schemas.microsoft.com/office/drawing/2014/main" val="2202901413"/>
                    </a:ext>
                  </a:extLst>
                </a:gridCol>
                <a:gridCol w="3577771">
                  <a:extLst>
                    <a:ext uri="{9D8B030D-6E8A-4147-A177-3AD203B41FA5}">
                      <a16:colId xmlns:a16="http://schemas.microsoft.com/office/drawing/2014/main" val="951645964"/>
                    </a:ext>
                  </a:extLst>
                </a:gridCol>
              </a:tblGrid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/>
                        <a:t>기존 순환경제 시스템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/>
                        <a:t>페트병 </a:t>
                      </a:r>
                      <a:r>
                        <a:rPr lang="en-US" altLang="ko-KR" sz="2400" dirty="0"/>
                        <a:t>DRS </a:t>
                      </a:r>
                      <a:r>
                        <a:rPr lang="ko-KR" altLang="en-US" sz="2400" dirty="0"/>
                        <a:t>도입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466842"/>
                  </a:ext>
                </a:extLst>
              </a:tr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대상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모든 폐기물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페트병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082341"/>
                  </a:ext>
                </a:extLst>
              </a:tr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수거율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재활용률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저조 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(35%)</a:t>
                      </a:r>
                      <a:endParaRPr lang="ko-KR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90% 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보장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374044"/>
                  </a:ext>
                </a:extLst>
              </a:tr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비용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센터운영비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운반비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, 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인건비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err="1">
                          <a:solidFill>
                            <a:srgbClr val="0070C0"/>
                          </a:solidFill>
                        </a:rPr>
                        <a:t>좌동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+ 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생산자 부담비용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401803"/>
                  </a:ext>
                </a:extLst>
              </a:tr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페트병 수거 추정치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1000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톤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3000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톤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755821"/>
                  </a:ext>
                </a:extLst>
              </a:tr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장애요인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저조한 수거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재활용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법적 제한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생산자 저항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265213"/>
                  </a:ext>
                </a:extLst>
              </a:tr>
              <a:tr h="748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수거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재활용 개선 효과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환경</a:t>
                      </a:r>
                      <a:r>
                        <a:rPr lang="en-US" altLang="ko-KR" sz="2400" dirty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sz="2400" dirty="0">
                          <a:solidFill>
                            <a:srgbClr val="0070C0"/>
                          </a:solidFill>
                        </a:rPr>
                        <a:t>경제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754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4254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 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적용효과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(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해외 사례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)</a:t>
            </a:r>
            <a:endParaRPr lang="ko-KR" altLang="en-US" sz="2800" dirty="0">
              <a:solidFill>
                <a:schemeClr val="accent2"/>
              </a:solidFill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354741"/>
            <a:ext cx="10028903" cy="3756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o-KR" altLang="en-US" sz="2000" kern="0" spc="0" dirty="0" err="1">
                <a:solidFill>
                  <a:schemeClr val="accent2"/>
                </a:solidFill>
                <a:effectLst/>
                <a:latin typeface="Malgun"/>
                <a:ea typeface="Malgun"/>
              </a:rPr>
              <a:t>메노르카</a:t>
            </a: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(Menorca)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 </a:t>
            </a:r>
            <a:endParaRPr lang="en-US" altLang="ko-KR" sz="2000" kern="0" spc="0" dirty="0">
              <a:solidFill>
                <a:schemeClr val="accent2"/>
              </a:solidFill>
              <a:effectLst/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dirty="0">
                <a:solidFill>
                  <a:schemeClr val="accent2"/>
                </a:solidFill>
                <a:latin typeface="Malgun"/>
                <a:ea typeface="Malgun"/>
              </a:rPr>
              <a:t>  -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지중해 서부의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발레아레스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제도에서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2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번째로 큰 섬</a:t>
            </a:r>
            <a:endParaRPr lang="en-US" altLang="ko-KR" sz="2000" kern="0" spc="0" dirty="0">
              <a:solidFill>
                <a:srgbClr val="0070C0"/>
              </a:solidFill>
              <a:effectLst/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     (</a:t>
            </a:r>
            <a:r>
              <a:rPr lang="ko-KR" altLang="en-US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면적 </a:t>
            </a: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: 701.8㎢ / </a:t>
            </a:r>
            <a:r>
              <a:rPr lang="ko-KR" altLang="en-US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인구 </a:t>
            </a: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: 95,641</a:t>
            </a:r>
            <a:r>
              <a:rPr lang="ko-KR" altLang="en-US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명</a:t>
            </a: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)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  -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경제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어업과 소규모 자작농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그리고 관광산업</a:t>
            </a: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'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플라스틱 폐기물 없는 섬 </a:t>
            </a: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- 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지중해</a:t>
            </a: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'(PWFI-Med) 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프로젝트</a:t>
            </a: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 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dirty="0">
                <a:solidFill>
                  <a:schemeClr val="accent2"/>
                </a:solidFill>
                <a:latin typeface="Malgun"/>
                <a:ea typeface="Malgun"/>
              </a:rPr>
              <a:t>  -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폐기물 관리 부문에서 플라스틱 순환 경제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(CE)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구현을 </a:t>
            </a:r>
            <a:endParaRPr lang="en-US" altLang="ko-KR" sz="2000" kern="0" spc="0" dirty="0">
              <a:solidFill>
                <a:srgbClr val="0070C0"/>
              </a:solidFill>
              <a:effectLst/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dirty="0">
                <a:solidFill>
                  <a:srgbClr val="0070C0"/>
                </a:solidFill>
                <a:latin typeface="Malgun"/>
                <a:ea typeface="Malgun"/>
              </a:rPr>
              <a:t>   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강화하기 위한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DRS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에 대한 경제적 평가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(CBA)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를 수행</a:t>
            </a:r>
            <a:endParaRPr lang="en-US" altLang="ko-KR" sz="2000" kern="0" spc="0" dirty="0">
              <a:solidFill>
                <a:schemeClr val="accent2"/>
              </a:solidFill>
              <a:effectLst/>
              <a:latin typeface="Malgun"/>
              <a:ea typeface="Malgun"/>
            </a:endParaRP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BAU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와 </a:t>
            </a: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DRS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의 비용</a:t>
            </a:r>
            <a:r>
              <a:rPr lang="en-US" altLang="ko-KR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-</a:t>
            </a: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편익 분석</a:t>
            </a:r>
            <a:r>
              <a:rPr lang="ko-KR" altLang="en-US" sz="2000" kern="0" dirty="0">
                <a:solidFill>
                  <a:schemeClr val="accent2"/>
                </a:solidFill>
                <a:latin typeface="Malgun"/>
                <a:ea typeface="Malgun"/>
              </a:rPr>
              <a:t> 목록</a:t>
            </a:r>
            <a:endParaRPr lang="en-US" altLang="ko-KR" sz="2000" kern="0" dirty="0">
              <a:solidFill>
                <a:schemeClr val="accent2"/>
              </a:solidFill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 </a:t>
            </a:r>
            <a:endParaRPr lang="en-US" altLang="ko-KR" sz="2000" kern="0" dirty="0">
              <a:solidFill>
                <a:schemeClr val="accent2"/>
              </a:solidFill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dirty="0">
                <a:solidFill>
                  <a:schemeClr val="accent2"/>
                </a:solidFill>
                <a:latin typeface="Malgun"/>
                <a:ea typeface="Malgun"/>
              </a:rPr>
              <a:t>    </a:t>
            </a:r>
            <a:endParaRPr lang="ko-KR" altLang="en-US" sz="2000" b="1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ADD1C41-8ED4-4A44-B48C-E1ED0187C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603" y="1354741"/>
            <a:ext cx="3906971" cy="2922287"/>
          </a:xfrm>
          <a:prstGeom prst="rect">
            <a:avLst/>
          </a:prstGeom>
        </p:spPr>
      </p:pic>
      <p:graphicFrame>
        <p:nvGraphicFramePr>
          <p:cNvPr id="7" name="표 7">
            <a:extLst>
              <a:ext uri="{FF2B5EF4-FFF2-40B4-BE49-F238E27FC236}">
                <a16:creationId xmlns:a16="http://schemas.microsoft.com/office/drawing/2014/main" id="{C5BA962D-10BA-7D33-9CB8-176AD610E18E}"/>
              </a:ext>
            </a:extLst>
          </p:cNvPr>
          <p:cNvGraphicFramePr>
            <a:graphicFrameLocks noGrp="1"/>
          </p:cNvGraphicFramePr>
          <p:nvPr/>
        </p:nvGraphicFramePr>
        <p:xfrm>
          <a:off x="1432086" y="4434338"/>
          <a:ext cx="10081489" cy="2202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649">
                  <a:extLst>
                    <a:ext uri="{9D8B030D-6E8A-4147-A177-3AD203B41FA5}">
                      <a16:colId xmlns:a16="http://schemas.microsoft.com/office/drawing/2014/main" val="2685813459"/>
                    </a:ext>
                  </a:extLst>
                </a:gridCol>
                <a:gridCol w="1563330">
                  <a:extLst>
                    <a:ext uri="{9D8B030D-6E8A-4147-A177-3AD203B41FA5}">
                      <a16:colId xmlns:a16="http://schemas.microsoft.com/office/drawing/2014/main" val="2741261860"/>
                    </a:ext>
                  </a:extLst>
                </a:gridCol>
                <a:gridCol w="3765755">
                  <a:extLst>
                    <a:ext uri="{9D8B030D-6E8A-4147-A177-3AD203B41FA5}">
                      <a16:colId xmlns:a16="http://schemas.microsoft.com/office/drawing/2014/main" val="2849499382"/>
                    </a:ext>
                  </a:extLst>
                </a:gridCol>
                <a:gridCol w="3765755">
                  <a:extLst>
                    <a:ext uri="{9D8B030D-6E8A-4147-A177-3AD203B41FA5}">
                      <a16:colId xmlns:a16="http://schemas.microsoft.com/office/drawing/2014/main" val="2395951558"/>
                    </a:ext>
                  </a:extLst>
                </a:gridCol>
              </a:tblGrid>
              <a:tr h="4404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구 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단계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BAU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DRS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302580"/>
                  </a:ext>
                </a:extLst>
              </a:tr>
              <a:tr h="44048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비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마케팅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관리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없음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</a:rPr>
                        <a:t>라벨링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관리 비용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8889665"/>
                  </a:ext>
                </a:extLst>
              </a:tr>
              <a:tr h="440487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시스템 운영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수집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운송비용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분류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조정 비용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매립 비용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역판매가 비용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(RVM),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체계의 새로운 비용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464543"/>
                  </a:ext>
                </a:extLst>
              </a:tr>
              <a:tr h="44048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이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</a:rPr>
                        <a:t>익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수집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없음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</a:rPr>
                        <a:t>미청구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 보증금 수익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138016"/>
                  </a:ext>
                </a:extLst>
              </a:tr>
              <a:tr h="440487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수출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PET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수출 이익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PET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수출 이익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032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560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4254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 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적용효과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(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해외 사례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)</a:t>
            </a:r>
            <a:endParaRPr lang="ko-KR" altLang="en-US" sz="2800" dirty="0">
              <a:solidFill>
                <a:schemeClr val="accent2"/>
              </a:solidFill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354741"/>
            <a:ext cx="10028903" cy="5235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메르노카의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DRS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체계 적용에 </a:t>
            </a:r>
            <a:r>
              <a:rPr lang="ko-KR" altLang="en-US" sz="2000" kern="0" dirty="0">
                <a:solidFill>
                  <a:srgbClr val="0070C0"/>
                </a:solidFill>
                <a:latin typeface="Malgun"/>
                <a:ea typeface="Malgun"/>
              </a:rPr>
              <a:t>따른 경제적 효과</a:t>
            </a:r>
            <a:r>
              <a:rPr lang="en-US" altLang="ko-KR" sz="2000" kern="0" dirty="0">
                <a:solidFill>
                  <a:srgbClr val="0070C0"/>
                </a:solidFill>
                <a:latin typeface="Malgun"/>
                <a:ea typeface="Malgun"/>
              </a:rPr>
              <a:t>(EUR 0.2 </a:t>
            </a:r>
            <a:r>
              <a:rPr lang="ko-KR" altLang="en-US" sz="2000" kern="0" dirty="0">
                <a:solidFill>
                  <a:srgbClr val="0070C0"/>
                </a:solidFill>
                <a:latin typeface="Malgun"/>
                <a:ea typeface="Malgun"/>
              </a:rPr>
              <a:t>예치금</a:t>
            </a:r>
            <a:r>
              <a:rPr lang="en-US" altLang="ko-KR" sz="2000" kern="0" dirty="0">
                <a:solidFill>
                  <a:srgbClr val="0070C0"/>
                </a:solidFill>
                <a:latin typeface="Malgun"/>
                <a:ea typeface="Malgun"/>
              </a:rPr>
              <a:t>)</a:t>
            </a: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2000" kern="0" dirty="0">
              <a:solidFill>
                <a:srgbClr val="0070C0"/>
              </a:solidFill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   ①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운영관리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기존 방식 대비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369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유로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(547,418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원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)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이익</a:t>
            </a:r>
            <a:endParaRPr lang="en-US" altLang="ko-KR" sz="2000" b="1" kern="0" spc="0" dirty="0">
              <a:solidFill>
                <a:srgbClr val="0070C0"/>
              </a:solidFill>
              <a:effectLst/>
              <a:latin typeface="Malgun"/>
              <a:ea typeface="돋움" panose="020B0600000101010101" pitchFamily="50" charset="-127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       -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기존 방식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: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비용과 총수익은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304 EUR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와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84 EUR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로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-220 EUR(-326,410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원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       - </a:t>
            </a:r>
            <a:r>
              <a:rPr lang="en-US" altLang="ko-KR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DRS 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체계 </a:t>
            </a:r>
            <a:r>
              <a:rPr lang="en-US" altLang="ko-KR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: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 비용과 총수익은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572 EUR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와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721 EUR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로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+149 EUR (+221,042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원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   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②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추가적인 비용과 영향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(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Malgun"/>
                <a:ea typeface="돋움" panose="020B0600000101010101" pitchFamily="50" charset="-127"/>
              </a:rPr>
              <a:t>해변 청소와 관광비용 </a:t>
            </a:r>
            <a:r>
              <a:rPr lang="ko-KR" altLang="en-US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절감 효과</a:t>
            </a: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)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       -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DRS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 적용시 기존 방식의 해변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청소 비용은 각각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EUR 686,900 </a:t>
            </a:r>
            <a:r>
              <a:rPr lang="ko-KR" altLang="en-US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및 </a:t>
            </a:r>
            <a:r>
              <a:rPr lang="en-US" altLang="ko-KR" sz="2000" b="1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EUR 717,201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kern="0" dirty="0">
                <a:solidFill>
                  <a:srgbClr val="0070C0"/>
                </a:solidFill>
                <a:latin typeface="Malgun"/>
                <a:ea typeface="돋움" panose="020B0600000101010101" pitchFamily="50" charset="-127"/>
              </a:rPr>
              <a:t>       - </a:t>
            </a:r>
            <a:r>
              <a:rPr lang="en-US" altLang="ko-KR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DRS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의 조합으로 인해 발생하는 관광 비용 절감</a:t>
            </a:r>
            <a:r>
              <a:rPr lang="en-US" altLang="ko-KR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(6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억 </a:t>
            </a:r>
            <a:r>
              <a:rPr lang="en-US" altLang="ko-KR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9,400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만 </a:t>
            </a:r>
            <a:r>
              <a:rPr lang="en-US" altLang="ko-KR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EUR) </a:t>
            </a:r>
            <a:r>
              <a:rPr lang="ko-KR" altLang="en-US" sz="2000" b="1" kern="0" dirty="0">
                <a:solidFill>
                  <a:srgbClr val="0070C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효과 발생</a:t>
            </a:r>
            <a:endParaRPr lang="en-US" altLang="ko-KR" sz="2000" b="1" kern="0" dirty="0">
              <a:solidFill>
                <a:srgbClr val="0070C0"/>
              </a:solidFill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2000" b="1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marR="0" indent="-28575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일원화된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DRS</a:t>
            </a:r>
            <a:r>
              <a:rPr lang="ko-KR" altLang="en-US" sz="2000" kern="0" dirty="0">
                <a:solidFill>
                  <a:srgbClr val="0070C0"/>
                </a:solidFill>
                <a:latin typeface="Malgun"/>
                <a:ea typeface="Malgun"/>
              </a:rPr>
              <a:t> 체제 도입에 따른 효과는 국제사회와 정부정책의 준수와 함께 </a:t>
            </a:r>
            <a:r>
              <a:rPr lang="en-US" altLang="ko-KR" sz="2000" kern="0" dirty="0">
                <a:solidFill>
                  <a:srgbClr val="0070C0"/>
                </a:solidFill>
                <a:latin typeface="Malgun"/>
                <a:ea typeface="Malgun"/>
              </a:rPr>
              <a:t>PET</a:t>
            </a:r>
            <a:r>
              <a:rPr lang="ko-KR" altLang="en-US" sz="2000" kern="0" dirty="0">
                <a:solidFill>
                  <a:srgbClr val="0070C0"/>
                </a:solidFill>
                <a:latin typeface="Malgun"/>
                <a:ea typeface="Malgun"/>
              </a:rPr>
              <a:t>병의</a:t>
            </a:r>
            <a:endParaRPr lang="en-US" altLang="ko-KR" sz="2000" kern="0" dirty="0">
              <a:solidFill>
                <a:srgbClr val="0070C0"/>
              </a:solidFill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dirty="0">
                <a:solidFill>
                  <a:srgbClr val="0070C0"/>
                </a:solidFill>
                <a:latin typeface="Malgun"/>
                <a:ea typeface="Malgun"/>
              </a:rPr>
              <a:t>       </a:t>
            </a:r>
            <a:r>
              <a:rPr lang="ko-KR" altLang="en-US" sz="2000" kern="0" dirty="0">
                <a:solidFill>
                  <a:srgbClr val="0070C0"/>
                </a:solidFill>
                <a:latin typeface="Malgun"/>
                <a:ea typeface="Malgun"/>
              </a:rPr>
              <a:t>수거율과 재활용율 증가로 장기적으로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높은 수익률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재정적 지속 가능성이 가능하며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</a:t>
            </a: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      해변 청소 비용과 연계된 관광 비용 절감 효과와 환경적으로 매립지의 수명이 늘어나</a:t>
            </a:r>
            <a:endParaRPr lang="en-US" altLang="ko-KR" sz="2000" kern="0" spc="0" dirty="0">
              <a:solidFill>
                <a:srgbClr val="0070C0"/>
              </a:solidFill>
              <a:effectLst/>
              <a:latin typeface="Malgun"/>
              <a:ea typeface="Malgun"/>
            </a:endParaRPr>
          </a:p>
          <a:p>
            <a:pPr marR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dirty="0">
                <a:solidFill>
                  <a:srgbClr val="0070C0"/>
                </a:solidFill>
                <a:latin typeface="Malgun"/>
                <a:ea typeface="Malgun"/>
              </a:rPr>
              <a:t>     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경제적 이익이 확대되는 효과가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176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4515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2040 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제주도 플라스틱 제로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409092" y="1387400"/>
            <a:ext cx="11373815" cy="739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2040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년까지 플라스틱 사용을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50%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감축하고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재활용률을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100%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까지 끌어올리는 동시에 소각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·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매립되는 처분율은 완전히 없애고자 함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생산과 유통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소비 단계부터 플라스틱 사용을 크게 줄이고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폐플라스틱은 원료로 다시 쓰는 등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100%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재활용해 플라스틱 폐기물로 인한 환경영향을 ‘제로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(0)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화’하고자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함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2040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년까지 플라스틱 감량 및 선순환 체계를 완성해 부득이하게 발생하는 플라스틱 폐기물은 전량 재활용함으로써 폐기물 처분으로 인한 환경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위해를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제거하고자 함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실질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감축량은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14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만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5,056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톤으로 추정되는데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2040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년 플라스틱 폐기물 발생 전망치 대비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81%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를 감축하는 셈임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24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ko-KR" altLang="en-US" sz="24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ko-KR" altLang="en-US" sz="24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>
              <a:lnSpc>
                <a:spcPct val="150000"/>
              </a:lnSpc>
            </a:pPr>
            <a:endParaRPr lang="ko-KR" altLang="ko-KR" sz="2800" kern="100" dirty="0">
              <a:solidFill>
                <a:srgbClr val="0070C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ko-KR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671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DEBAA3-5A95-30E8-7FE1-9E0026695972}"/>
              </a:ext>
            </a:extLst>
          </p:cNvPr>
          <p:cNvSpPr txBox="1"/>
          <p:nvPr/>
        </p:nvSpPr>
        <p:spPr>
          <a:xfrm>
            <a:off x="4060371" y="2514600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600" dirty="0">
                <a:solidFill>
                  <a:schemeClr val="accent2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감사합니다</a:t>
            </a:r>
            <a:r>
              <a:rPr lang="en-US" altLang="ko-KR" sz="6600" dirty="0">
                <a:solidFill>
                  <a:schemeClr val="accent2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!!</a:t>
            </a:r>
            <a:endParaRPr lang="ko-KR" altLang="en-US" sz="6600" dirty="0">
              <a:solidFill>
                <a:schemeClr val="accent2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991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5609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제주 삼다수의 플라스틱 절감 계획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491614" y="1524001"/>
            <a:ext cx="11232300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먹는 샘물 업계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1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위인 제주삼다수를 생산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·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제조하는 제주개발공사에 따르면 공사는 플라스틱 저감 단계적 로드맵을 수립해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2020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년 대비 플라스틱 사용량을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2025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년까지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25%, 2030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년까지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50%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감축할 계획임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Noto"/>
                <a:ea typeface="Noto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2400" kern="0" dirty="0">
              <a:solidFill>
                <a:srgbClr val="0070C0"/>
              </a:solidFill>
              <a:latin typeface="Noto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회사는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2003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년부터 제주삼다수 용기를 꾸준히 경량화해 왔는데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2023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년에는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330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㎖ 및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500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㎖ 제품의 용기를 경량화해 환경부로부터 저탄소 제품 인증을 받음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공사는 재생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페트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원료를 활용한 재활용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페트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생산에도 힘쓰고 있어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9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월에는 국내 최초로 국내에서 수거된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페트를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활용해 제작한 화학적 재활용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페트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(CR-PET)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인 ‘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보틀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투 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CR-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삼다수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(Bottle to CR-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삼다수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)’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를 선보임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24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lnSpc>
                <a:spcPct val="150000"/>
              </a:lnSpc>
            </a:pPr>
            <a:endParaRPr lang="ko-KR" altLang="en-US" sz="24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맑은 고딕" panose="020B0503020000020004" pitchFamily="50" charset="-127"/>
              </a:rPr>
              <a:t> </a:t>
            </a:r>
            <a:endParaRPr lang="en-US" altLang="ko-KR" sz="2400" kern="1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35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11A263-85EE-818C-D6E9-0752B78A8BA6}"/>
              </a:ext>
            </a:extLst>
          </p:cNvPr>
          <p:cNvSpPr txBox="1"/>
          <p:nvPr/>
        </p:nvSpPr>
        <p:spPr>
          <a:xfrm>
            <a:off x="2977998" y="1730828"/>
            <a:ext cx="6236003" cy="23339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4000" dirty="0">
                <a:solidFill>
                  <a:schemeClr val="accent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플라스틱 제로를 </a:t>
            </a:r>
            <a:endParaRPr lang="en-US" altLang="ko-KR" sz="4000" dirty="0">
              <a:solidFill>
                <a:schemeClr val="accent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200000"/>
              </a:lnSpc>
            </a:pPr>
            <a:r>
              <a:rPr lang="ko-KR" altLang="en-US" sz="4000" dirty="0">
                <a:solidFill>
                  <a:schemeClr val="accent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어떻게 달성할 것인가</a:t>
            </a:r>
            <a:r>
              <a:rPr lang="en-US" altLang="ko-KR" sz="4000" dirty="0">
                <a:solidFill>
                  <a:schemeClr val="accent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???</a:t>
            </a:r>
            <a:endParaRPr lang="ko-KR" altLang="en-US" sz="4000" dirty="0">
              <a:solidFill>
                <a:schemeClr val="accent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837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78710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예치금 반환제도 </a:t>
            </a:r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(Deposit Return System, DRS)</a:t>
            </a:r>
            <a:endParaRPr lang="ko-KR" altLang="en-US" sz="2800" dirty="0">
              <a:solidFill>
                <a:schemeClr val="accent2"/>
              </a:solidFill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524001"/>
            <a:ext cx="10028903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DRS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는 일회용 포장물의 재활용의 촉진을 위해 소비자가 사용한 포장물에 일정한 예치금을 지불하고 회수할 수 있는 제도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소비자가 포장재를 상점 및 수집 장소로 다시 반환하도록 동기를 부여하여 적절한 재활용을 보장하고 재활용률을 높이는 것을 목적으로 소비자가 일회용 용기에 보증금을 지불하고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용기 회수 시 보증금을 </a:t>
            </a:r>
            <a:r>
              <a:rPr lang="ko-KR" altLang="en-US" sz="24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반환받는</a:t>
            </a:r>
            <a:r>
              <a:rPr lang="ko-KR" altLang="en-US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시스템으로 일회용 용기의 재활용과 폐기물 감축을 촉진하기 위해 도입됨</a:t>
            </a:r>
            <a:r>
              <a:rPr lang="en-US" altLang="ko-KR" sz="24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24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896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4A3201E-E0F1-DA02-9288-748263C11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051778"/>
              </p:ext>
            </p:extLst>
          </p:nvPr>
        </p:nvGraphicFramePr>
        <p:xfrm>
          <a:off x="1932214" y="769875"/>
          <a:ext cx="8730343" cy="4905391"/>
        </p:xfrm>
        <a:graphic>
          <a:graphicData uri="http://schemas.openxmlformats.org/drawingml/2006/table">
            <a:tbl>
              <a:tblPr/>
              <a:tblGrid>
                <a:gridCol w="1773994">
                  <a:extLst>
                    <a:ext uri="{9D8B030D-6E8A-4147-A177-3AD203B41FA5}">
                      <a16:colId xmlns:a16="http://schemas.microsoft.com/office/drawing/2014/main" val="2661800699"/>
                    </a:ext>
                  </a:extLst>
                </a:gridCol>
                <a:gridCol w="6956349">
                  <a:extLst>
                    <a:ext uri="{9D8B030D-6E8A-4147-A177-3AD203B41FA5}">
                      <a16:colId xmlns:a16="http://schemas.microsoft.com/office/drawing/2014/main" val="2160928895"/>
                    </a:ext>
                  </a:extLst>
                </a:gridCol>
              </a:tblGrid>
              <a:tr h="815443">
                <a:tc>
                  <a:txBody>
                    <a:bodyPr/>
                    <a:lstStyle/>
                    <a:p>
                      <a:pPr marL="190500" marR="0" indent="-1905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구 분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00" marR="0" indent="-1905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내 용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176474"/>
                  </a:ext>
                </a:extLst>
              </a:tr>
              <a:tr h="13633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보증금 부과</a:t>
                      </a:r>
                      <a:endParaRPr lang="ko-KR" altLang="en-US" sz="2400" kern="0" spc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일회용 용기에 보증금이 부과</a:t>
                      </a: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. </a:t>
                      </a: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이 보증금은 용기의 가격에 포함되어 구매 시에 지불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173550"/>
                  </a:ext>
                </a:extLst>
              </a:tr>
              <a:tr h="13633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용기 회수</a:t>
                      </a:r>
                      <a:endParaRPr lang="ko-KR" altLang="en-US" sz="2400" kern="0" spc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소비자는 사용한 용기를 특정 장소에 반납</a:t>
                      </a: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.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(</a:t>
                      </a: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예</a:t>
                      </a: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: </a:t>
                      </a: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슈퍼마켓 또는 지정된 회수 센터</a:t>
                      </a: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)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015236"/>
                  </a:ext>
                </a:extLst>
              </a:tr>
              <a:tr h="13633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보증금 반환</a:t>
                      </a:r>
                      <a:endParaRPr lang="ko-KR" altLang="en-US" sz="2400" kern="0" spc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용기를 회수한 후</a:t>
                      </a: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, </a:t>
                      </a: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소비자는 보증금을 </a:t>
                      </a:r>
                      <a:r>
                        <a:rPr lang="ko-KR" altLang="en-US" sz="2400" kern="0" spc="0" dirty="0" err="1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반환받음</a:t>
                      </a:r>
                      <a:r>
                        <a:rPr lang="en-US" altLang="ko-KR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. 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70C0"/>
                          </a:solidFill>
                          <a:effectLst/>
                          <a:latin typeface="Malgun"/>
                          <a:ea typeface="Malgun"/>
                        </a:rPr>
                        <a:t>이 보증금은 구매 시 지불한 금액으로 환급</a:t>
                      </a:r>
                      <a:endParaRPr lang="ko-KR" altLang="en-US" sz="2400" kern="0" spc="0" dirty="0">
                        <a:solidFill>
                          <a:srgbClr val="0070C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856918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10EBCCC-698D-F8E7-F6BC-A0C01C2B3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6730" y="2495378"/>
            <a:ext cx="19976949" cy="117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2508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2119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의 효과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524001"/>
            <a:ext cx="10028903" cy="4649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폐기물 감소 효과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: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유럽에서 도로변 수거 방식을 통한 평균 회수율은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47%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이나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보증금 반환 제도를 적용한 지역은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94%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의 회수율을 보였으며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미국에서는 보증금이 없는 알루미늄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유리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플라스틱 용기 회수율이 평균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27%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인데 반해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보증금이 있는 플라스틱 용기는 평균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72%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로 상대적으로 높은 회수율을 나타나는 것으로 확인되었음</a:t>
            </a:r>
            <a:endParaRPr lang="en-US" altLang="ko-KR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ko-KR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-1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재활용 효과 증대</a:t>
            </a:r>
            <a:r>
              <a:rPr lang="en-US" altLang="ko-KR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: </a:t>
            </a:r>
            <a:r>
              <a:rPr lang="ko-KR" altLang="en-US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노르웨이의 </a:t>
            </a:r>
            <a:r>
              <a:rPr lang="ko-KR" altLang="en-US" sz="2000" kern="0" spc="-1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톰라</a:t>
            </a:r>
            <a:r>
              <a:rPr lang="en-US" altLang="ko-KR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(</a:t>
            </a:r>
            <a:r>
              <a:rPr lang="en-US" altLang="ko-KR" sz="2000" kern="0" spc="-1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Tomra</a:t>
            </a:r>
            <a:r>
              <a:rPr lang="en-US" altLang="ko-KR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)</a:t>
            </a:r>
            <a:r>
              <a:rPr lang="ko-KR" altLang="en-US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가 뉴욕에서 </a:t>
            </a:r>
            <a:r>
              <a:rPr lang="ko-KR" altLang="en-US" sz="2000" kern="0" spc="-10" dirty="0" err="1">
                <a:solidFill>
                  <a:srgbClr val="0070C0"/>
                </a:solidFill>
                <a:effectLst/>
                <a:latin typeface="Malgun"/>
                <a:ea typeface="Malgun"/>
              </a:rPr>
              <a:t>빈용기</a:t>
            </a:r>
            <a:r>
              <a:rPr lang="ko-KR" altLang="en-US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 보증금 제도를 통해 처리하는 유리의 </a:t>
            </a:r>
            <a:r>
              <a:rPr lang="en-US" altLang="ko-KR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100%</a:t>
            </a:r>
            <a:r>
              <a:rPr lang="ko-KR" altLang="en-US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가 유리병 제조 공정까지 이어지는 사례를 통해 알 수 있듯이 </a:t>
            </a:r>
            <a:r>
              <a:rPr lang="en-US" altLang="ko-KR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DRS</a:t>
            </a:r>
            <a:r>
              <a:rPr lang="ko-KR" altLang="en-US" sz="2000" kern="0" spc="-1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의 재활용 시스템의 소재 관리 분야에 있어 효과적임</a:t>
            </a:r>
            <a:endParaRPr lang="en-US" altLang="ko-KR" sz="2000" kern="0" spc="-10" dirty="0">
              <a:solidFill>
                <a:srgbClr val="0070C0"/>
              </a:solidFill>
              <a:effectLst/>
              <a:latin typeface="Malgun"/>
              <a:ea typeface="Malgun"/>
            </a:endParaRPr>
          </a:p>
          <a:p>
            <a:pPr>
              <a:lnSpc>
                <a:spcPct val="150000"/>
              </a:lnSpc>
            </a:pPr>
            <a:endParaRPr lang="ko-KR" altLang="en-US" sz="2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2119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의 효과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524001"/>
            <a:ext cx="10028903" cy="5111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새로운 시장수요와 일자리 창출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: 2017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년 뉴욕에서 보증금 반환 제도의 도입으로 인해 직간접적으로 창출된 일자리는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5,700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개 이상인 것으로 조사집계 되었으며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이를 통해서 보증금 반환 제도는 수거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선별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집계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처리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재활용 서비스 분야에서 새로운 시장 수요를 창출하여 새로운 일자리를 만드는 효과가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Malgun"/>
                <a:ea typeface="Malgun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ko-KR" sz="2000" kern="0" dirty="0">
              <a:solidFill>
                <a:srgbClr val="0070C0"/>
              </a:solidFill>
              <a:latin typeface="Malgun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폐기물 처리 비용 절감을 통한 비용우위 효과</a:t>
            </a:r>
            <a:endParaRPr lang="ko-KR" altLang="en-US" sz="2000" kern="0" spc="0" dirty="0">
              <a:solidFill>
                <a:schemeClr val="accent2"/>
              </a:solidFill>
              <a:effectLst/>
              <a:latin typeface="함초롬바탕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ko-KR" sz="2000" kern="0" dirty="0">
              <a:solidFill>
                <a:srgbClr val="0070C0"/>
              </a:solidFill>
              <a:latin typeface="Malgun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chemeClr val="accent2"/>
                </a:solidFill>
                <a:effectLst/>
                <a:latin typeface="Malgun"/>
                <a:ea typeface="Malgun"/>
              </a:rPr>
              <a:t>지역 환경 개선</a:t>
            </a:r>
            <a:endParaRPr lang="ko-KR" altLang="en-US" sz="2000" kern="0" spc="0" dirty="0">
              <a:solidFill>
                <a:schemeClr val="accent2"/>
              </a:solidFill>
              <a:effectLst/>
              <a:latin typeface="함초롬바탕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함초롬바탕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ko-KR" altLang="en-US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lnSpc>
                <a:spcPct val="150000"/>
              </a:lnSpc>
            </a:pPr>
            <a:endParaRPr lang="ko-KR" altLang="en-US" sz="2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196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7A33A7-5BDB-F459-C2C1-7A1D837ED91F}"/>
              </a:ext>
            </a:extLst>
          </p:cNvPr>
          <p:cNvSpPr txBox="1"/>
          <p:nvPr/>
        </p:nvSpPr>
        <p:spPr>
          <a:xfrm>
            <a:off x="766916" y="442452"/>
            <a:ext cx="2119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DRS</a:t>
            </a:r>
            <a:r>
              <a:rPr lang="ko-KR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의 현황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A718DD8-00C5-A38F-9738-D66516701D10}"/>
              </a:ext>
            </a:extLst>
          </p:cNvPr>
          <p:cNvCxnSpPr/>
          <p:nvPr/>
        </p:nvCxnSpPr>
        <p:spPr>
          <a:xfrm>
            <a:off x="491613" y="1160206"/>
            <a:ext cx="110219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E72930-A871-CB96-A351-E0DAA402057C}"/>
              </a:ext>
            </a:extLst>
          </p:cNvPr>
          <p:cNvSpPr txBox="1"/>
          <p:nvPr/>
        </p:nvSpPr>
        <p:spPr>
          <a:xfrm>
            <a:off x="1081548" y="1354741"/>
            <a:ext cx="10028903" cy="59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전 세계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40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개 이상의 지역에서 </a:t>
            </a:r>
            <a:r>
              <a:rPr lang="ko-KR" altLang="en-US" sz="2000" kern="0" spc="0" dirty="0" err="1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빈용기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보증금 제도가 시행 중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여기에는 노르웨이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독일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리투아니아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호주의 여러 주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미국의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10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개 주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캐나다의 거의 모든 주 등이 포함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독일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(98%)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을 비롯하여 스웨덴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핀란드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노르웨이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덴마크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아일랜드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크로아티아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에스토니아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(82%),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리투아니아는 이미 플라스틱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·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캔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·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병 보증금 제도를 시행하고 있고 높은 플라스틱병 회수율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(82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∼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98%)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을 보임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342900" indent="-342900" algn="just" fontAlgn="base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DRS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는 수거율 증대를 이끄는 요인임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유럽에서는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EU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의 일회용 플라스틱 지침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(Single-Use Plastics Directive, SUPD)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에 따라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2029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년까지 플라스틱 음료병의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90%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분리수거 목표를 달성해야 함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 DRS(Deposit return systems)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를 도입한 대부분의 유럽 국가는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90%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이상의 반환율을 달성하고 있으며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(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독일은 최고 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98%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를 기록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), </a:t>
            </a:r>
            <a:r>
              <a:rPr lang="ko-KR" altLang="en-US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상당량의 음료용기를 매립지로부터 분리하여 경제 내에서 재활용되도록 유지하고 있음</a:t>
            </a:r>
            <a:r>
              <a:rPr lang="en-US" altLang="ko-KR" sz="2000" kern="0" spc="0" dirty="0">
                <a:solidFill>
                  <a:srgbClr val="0070C0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ko-KR" altLang="en-US" sz="2000" kern="0" spc="0" dirty="0">
              <a:solidFill>
                <a:srgbClr val="0070C0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5270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5872</TotalTime>
  <Words>1550</Words>
  <Application>Microsoft Office PowerPoint</Application>
  <PresentationFormat>와이드스크린</PresentationFormat>
  <Paragraphs>156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32" baseType="lpstr">
      <vt:lpstr>HY견고딕</vt:lpstr>
      <vt:lpstr>Malgun</vt:lpstr>
      <vt:lpstr>Noto</vt:lpstr>
      <vt:lpstr>돋움</vt:lpstr>
      <vt:lpstr>맑은 고딕</vt:lpstr>
      <vt:lpstr>한컴바탕</vt:lpstr>
      <vt:lpstr>함초롬바탕</vt:lpstr>
      <vt:lpstr>휴먼편지체</vt:lpstr>
      <vt:lpstr>Arial</vt:lpstr>
      <vt:lpstr>Times New Roman</vt:lpstr>
      <vt:lpstr>Wingdings</vt:lpstr>
      <vt:lpstr>Office 테마</vt:lpstr>
      <vt:lpstr>제주도 플라스틱 제로 2040 달성과 예치금회수제도 도입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821034203430</dc:creator>
  <cp:lastModifiedBy>821034203430</cp:lastModifiedBy>
  <cp:revision>30</cp:revision>
  <dcterms:created xsi:type="dcterms:W3CDTF">2024-08-27T13:04:00Z</dcterms:created>
  <dcterms:modified xsi:type="dcterms:W3CDTF">2024-09-24T13:22:27Z</dcterms:modified>
</cp:coreProperties>
</file>